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76" r:id="rId4"/>
    <p:sldId id="259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5" r:id="rId15"/>
    <p:sldId id="270" r:id="rId16"/>
    <p:sldId id="272" r:id="rId17"/>
    <p:sldId id="271" r:id="rId18"/>
    <p:sldId id="273" r:id="rId19"/>
    <p:sldId id="268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35551F-D1D5-49AA-B142-63EB6DD4EB08}" type="datetimeFigureOut">
              <a:rPr lang="es-MX" smtClean="0"/>
              <a:t>15/04/2013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9A1498-5381-43D4-B0E4-6A5CD74495E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785864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pPr algn="ctr"/>
            <a:r>
              <a:rPr lang="es-MX" dirty="0" smtClean="0">
                <a:solidFill>
                  <a:schemeClr val="bg1"/>
                </a:solidFill>
              </a:rPr>
              <a:t>FORMACION FAMILIAR EN 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</a:rPr>
              <a:t>EL ÁMBITO EDUCATIVO </a:t>
            </a:r>
          </a:p>
          <a:p>
            <a:pPr algn="ctr"/>
            <a:endParaRPr lang="es-MX" dirty="0">
              <a:solidFill>
                <a:schemeClr val="bg1"/>
              </a:solidFill>
            </a:endParaRPr>
          </a:p>
          <a:p>
            <a:pPr algn="ctr"/>
            <a:r>
              <a:rPr lang="es-MX" dirty="0" smtClean="0">
                <a:solidFill>
                  <a:schemeClr val="bg1"/>
                </a:solidFill>
              </a:rPr>
              <a:t>LILIANA MARIA JARAMILLO ARBOLEDA 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</a:rPr>
              <a:t>PROFESIONAL UNIVERSITARIO 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890789"/>
            <a:ext cx="7128792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30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sz="6000" dirty="0" smtClean="0"/>
              <a:t>EFECTOS DEL MALTRATO EMOCIONAL </a:t>
            </a:r>
            <a:endParaRPr lang="es-MX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Costumbre del niño y la niña </a:t>
            </a:r>
            <a:r>
              <a:rPr lang="es-MX" dirty="0" smtClean="0"/>
              <a:t>a </a:t>
            </a:r>
            <a:r>
              <a:rPr lang="es-MX" dirty="0" smtClean="0"/>
              <a:t>responder </a:t>
            </a:r>
          </a:p>
          <a:p>
            <a:pPr algn="just"/>
            <a:r>
              <a:rPr lang="es-MX" dirty="0" smtClean="0"/>
              <a:t>Baja autoestima, pobre autoimagen </a:t>
            </a:r>
          </a:p>
          <a:p>
            <a:pPr algn="just"/>
            <a:r>
              <a:rPr lang="es-MX" dirty="0" smtClean="0"/>
              <a:t>Inseguridad en si </a:t>
            </a:r>
            <a:r>
              <a:rPr lang="es-MX" dirty="0" smtClean="0"/>
              <a:t>mismo, </a:t>
            </a:r>
            <a:r>
              <a:rPr lang="es-MX" dirty="0" smtClean="0"/>
              <a:t>indecisión </a:t>
            </a:r>
          </a:p>
          <a:p>
            <a:pPr algn="just"/>
            <a:r>
              <a:rPr lang="es-MX" dirty="0" smtClean="0"/>
              <a:t>Necesidad permanente de aprobación y dependencia </a:t>
            </a:r>
          </a:p>
          <a:p>
            <a:pPr algn="just"/>
            <a:r>
              <a:rPr lang="es-MX" dirty="0" smtClean="0"/>
              <a:t>Depresión, angustia y tristeza </a:t>
            </a:r>
          </a:p>
          <a:p>
            <a:pPr algn="just"/>
            <a:r>
              <a:rPr lang="es-MX" dirty="0" smtClean="0"/>
              <a:t>Aislamiento</a:t>
            </a:r>
          </a:p>
          <a:p>
            <a:pPr algn="just"/>
            <a:r>
              <a:rPr lang="es-MX" dirty="0" smtClean="0"/>
              <a:t>Resentimiento, agresividad y violencia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990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 smtClean="0"/>
              <a:t>Dificultades </a:t>
            </a:r>
            <a:r>
              <a:rPr lang="es-MX" dirty="0" smtClean="0"/>
              <a:t>en la </a:t>
            </a:r>
            <a:r>
              <a:rPr lang="es-MX" dirty="0" smtClean="0"/>
              <a:t>comunicación</a:t>
            </a:r>
            <a:endParaRPr lang="es-MX" dirty="0" smtClean="0"/>
          </a:p>
          <a:p>
            <a:pPr algn="just"/>
            <a:r>
              <a:rPr lang="es-MX" dirty="0" smtClean="0"/>
              <a:t>Dificultades de aprendizaje </a:t>
            </a:r>
          </a:p>
          <a:p>
            <a:pPr algn="just"/>
            <a:r>
              <a:rPr lang="es-MX" dirty="0" smtClean="0"/>
              <a:t>Trastorno mentales </a:t>
            </a:r>
          </a:p>
          <a:p>
            <a:pPr algn="just"/>
            <a:r>
              <a:rPr lang="es-MX" dirty="0" smtClean="0"/>
              <a:t>Ansiedad, pesadillas  e insomnio </a:t>
            </a:r>
          </a:p>
          <a:p>
            <a:pPr algn="just"/>
            <a:r>
              <a:rPr lang="es-MX" dirty="0" smtClean="0"/>
              <a:t>Consumo de  psicoactivos</a:t>
            </a:r>
          </a:p>
          <a:p>
            <a:pPr algn="just"/>
            <a:r>
              <a:rPr lang="es-MX" dirty="0" smtClean="0"/>
              <a:t>Tendencia a autoagredirse y accidentarse </a:t>
            </a:r>
          </a:p>
          <a:p>
            <a:pPr algn="just"/>
            <a:r>
              <a:rPr lang="es-MX" dirty="0" smtClean="0"/>
              <a:t>Somatización </a:t>
            </a:r>
          </a:p>
          <a:p>
            <a:pPr algn="just"/>
            <a:r>
              <a:rPr lang="es-MX" dirty="0" smtClean="0"/>
              <a:t>Suicidio  o intento de suicidio 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380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PROMOCIÓN DEL BUEN TRATO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Identificar los problemas personales y buscar solución </a:t>
            </a:r>
          </a:p>
          <a:p>
            <a:pPr algn="just"/>
            <a:r>
              <a:rPr lang="es-MX" dirty="0" smtClean="0"/>
              <a:t>Buscar sanar los resentimientos </a:t>
            </a:r>
          </a:p>
          <a:p>
            <a:pPr algn="just"/>
            <a:r>
              <a:rPr lang="es-MX" dirty="0" smtClean="0"/>
              <a:t>Aceptar las diferencias y desacuerdos que no afecten el bienestar familiar </a:t>
            </a:r>
          </a:p>
          <a:p>
            <a:pPr algn="just"/>
            <a:r>
              <a:rPr lang="es-MX" dirty="0" smtClean="0"/>
              <a:t>Abrazar cuando nos provoque </a:t>
            </a:r>
          </a:p>
          <a:p>
            <a:pPr algn="just"/>
            <a:r>
              <a:rPr lang="es-MX" dirty="0" smtClean="0"/>
              <a:t>Recuperar el afecto de las personas que amamos </a:t>
            </a:r>
          </a:p>
          <a:p>
            <a:pPr algn="just"/>
            <a:r>
              <a:rPr lang="es-MX" dirty="0" smtClean="0"/>
              <a:t>Conversar con los niños y niñas, respetando sus opiniones, expresar sus diferencias con respeto y escucharlos 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73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5400" dirty="0"/>
              <a:t>“QUIEN DESCONOCE SU HISTORIA TIENDE A </a:t>
            </a:r>
            <a:r>
              <a:rPr lang="es-CO" sz="5400" dirty="0" smtClean="0"/>
              <a:t>REPETIRLA”</a:t>
            </a:r>
            <a:endParaRPr lang="es-CO" sz="5400" dirty="0"/>
          </a:p>
          <a:p>
            <a:pPr algn="ctr"/>
            <a:endParaRPr lang="es-CO" sz="5400" dirty="0"/>
          </a:p>
          <a:p>
            <a:pPr marL="0" indent="0" algn="r">
              <a:buNone/>
            </a:pPr>
            <a:r>
              <a:rPr lang="es-CO" dirty="0"/>
              <a:t>(Comisión Nacional de Televisión) </a:t>
            </a:r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80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s-MX" sz="5400" dirty="0" smtClean="0"/>
              <a:t>NORMATIVIDAD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 lvl="0" algn="just">
              <a:buClr>
                <a:srgbClr val="0BD0D9"/>
              </a:buClr>
            </a:pPr>
            <a:r>
              <a:rPr lang="es-CO" sz="1800" dirty="0">
                <a:solidFill>
                  <a:prstClr val="black"/>
                </a:solidFill>
              </a:rPr>
              <a:t>Ley general de Educación </a:t>
            </a:r>
            <a:r>
              <a:rPr lang="es-CO" sz="1800" dirty="0" smtClean="0">
                <a:solidFill>
                  <a:prstClr val="black"/>
                </a:solidFill>
              </a:rPr>
              <a:t>, 115/94</a:t>
            </a:r>
            <a:endParaRPr lang="es-CO" sz="18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s-CO" sz="1800" dirty="0">
                <a:solidFill>
                  <a:prstClr val="black"/>
                </a:solidFill>
              </a:rPr>
              <a:t>Circular 013 de 2010 (Orientaciones para la implementación de los proyectos transversales)</a:t>
            </a:r>
          </a:p>
          <a:p>
            <a:pPr marL="0" lvl="0" indent="0" algn="just">
              <a:buClr>
                <a:srgbClr val="0BD0D9"/>
              </a:buClr>
              <a:buNone/>
            </a:pPr>
            <a:endParaRPr lang="es-CO" sz="1800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r>
              <a:rPr lang="es-CO" sz="1800" dirty="0">
                <a:solidFill>
                  <a:prstClr val="black"/>
                </a:solidFill>
              </a:rPr>
              <a:t>Educación Familiar.</a:t>
            </a:r>
          </a:p>
          <a:p>
            <a:pPr lvl="0" algn="just">
              <a:buClr>
                <a:srgbClr val="0BD0D9"/>
              </a:buClr>
            </a:pPr>
            <a:r>
              <a:rPr lang="es-CO" sz="1800" dirty="0">
                <a:solidFill>
                  <a:prstClr val="black"/>
                </a:solidFill>
              </a:rPr>
              <a:t>Fortalecer la participación de padres y madres de familia y acudientes en los diferentes espacios y procesos de la vida institucional educativa, con el propósito de afianzar su educación en valores familiares asociados a la convivencia, a la participación y a la corresponsabilidad en el proceso educacional de los hijos.</a:t>
            </a:r>
          </a:p>
          <a:p>
            <a:pPr marL="0" lvl="0" indent="0" algn="just">
              <a:buClr>
                <a:srgbClr val="0BD0D9"/>
              </a:buClr>
              <a:buNone/>
            </a:pPr>
            <a:endParaRPr lang="es-CO" sz="1800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r>
              <a:rPr lang="es-CO" sz="1800" dirty="0">
                <a:solidFill>
                  <a:prstClr val="black"/>
                </a:solidFill>
              </a:rPr>
              <a:t>Este Eje está compuesto por las siguientes líneas:</a:t>
            </a:r>
          </a:p>
          <a:p>
            <a:pPr lvl="0" algn="just">
              <a:buClr>
                <a:srgbClr val="0BD0D9"/>
              </a:buClr>
            </a:pPr>
            <a:r>
              <a:rPr lang="es-CO" sz="1800" dirty="0">
                <a:solidFill>
                  <a:prstClr val="black"/>
                </a:solidFill>
              </a:rPr>
              <a:t>Protección de niños, niñas y adolescentes.</a:t>
            </a:r>
          </a:p>
          <a:p>
            <a:pPr lvl="0" algn="just">
              <a:buClr>
                <a:srgbClr val="0BD0D9"/>
              </a:buClr>
            </a:pPr>
            <a:r>
              <a:rPr lang="es-CO" sz="1800" dirty="0">
                <a:solidFill>
                  <a:prstClr val="black"/>
                </a:solidFill>
              </a:rPr>
              <a:t>Prevención de la Violencia Intrafamiliar.</a:t>
            </a:r>
          </a:p>
          <a:p>
            <a:pPr lvl="0" algn="just">
              <a:buClr>
                <a:srgbClr val="0BD0D9"/>
              </a:buClr>
            </a:pPr>
            <a:r>
              <a:rPr lang="es-CO" sz="1800" dirty="0">
                <a:solidFill>
                  <a:prstClr val="black"/>
                </a:solidFill>
              </a:rPr>
              <a:t>Participación en la Gestión Escolar y en la formación integral de los y las estudiantes.</a:t>
            </a:r>
          </a:p>
        </p:txBody>
      </p:sp>
    </p:spTree>
    <p:extLst>
      <p:ext uri="{BB962C8B-B14F-4D97-AF65-F5344CB8AC3E}">
        <p14:creationId xmlns:p14="http://schemas.microsoft.com/office/powerpoint/2010/main" val="41603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>ELEMENTOS PARA LA CONSTRUCCION DE UN TALLER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Taller </a:t>
            </a:r>
            <a:r>
              <a:rPr lang="es-CO" dirty="0"/>
              <a:t>reflexivo: aprendizaje en pequeños </a:t>
            </a:r>
            <a:r>
              <a:rPr lang="es-CO" dirty="0" smtClean="0"/>
              <a:t>grupos, </a:t>
            </a:r>
            <a:r>
              <a:rPr lang="es-CO" dirty="0"/>
              <a:t>es una metodología </a:t>
            </a:r>
            <a:r>
              <a:rPr lang="es-CO" dirty="0" smtClean="0"/>
              <a:t>participativa, </a:t>
            </a:r>
            <a:r>
              <a:rPr lang="es-CO" dirty="0"/>
              <a:t>que permite un aprendizaje activo por parte de los integrantes, </a:t>
            </a:r>
            <a:r>
              <a:rPr lang="es-CO" dirty="0" smtClean="0"/>
              <a:t>de </a:t>
            </a:r>
            <a:r>
              <a:rPr lang="es-CO" dirty="0"/>
              <a:t>intercambio </a:t>
            </a:r>
            <a:r>
              <a:rPr lang="es-CO" dirty="0" smtClean="0"/>
              <a:t> de experiencias y </a:t>
            </a:r>
            <a:r>
              <a:rPr lang="es-CO" dirty="0"/>
              <a:t>reflexión </a:t>
            </a:r>
            <a:r>
              <a:rPr lang="es-CO" dirty="0" smtClean="0"/>
              <a:t>grupal, aprender </a:t>
            </a:r>
            <a:r>
              <a:rPr lang="es-CO" dirty="0" smtClean="0"/>
              <a:t>-haciendo</a:t>
            </a:r>
            <a:r>
              <a:rPr lang="es-CO" dirty="0"/>
              <a:t>. </a:t>
            </a:r>
            <a:endParaRPr lang="es-CO" dirty="0" smtClean="0"/>
          </a:p>
          <a:p>
            <a:pPr marL="0" indent="0" algn="r">
              <a:buNone/>
            </a:pPr>
            <a:r>
              <a:rPr lang="es-CO" dirty="0" smtClean="0"/>
              <a:t>(María </a:t>
            </a:r>
            <a:r>
              <a:rPr lang="es-CO" dirty="0"/>
              <a:t>T</a:t>
            </a:r>
            <a:r>
              <a:rPr lang="es-CO" dirty="0" smtClean="0"/>
              <a:t>eresa González Cuberes</a:t>
            </a:r>
            <a:r>
              <a:rPr lang="es-C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494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endParaRPr lang="es-CO" dirty="0" smtClean="0"/>
          </a:p>
          <a:p>
            <a:pPr marL="0" indent="0" algn="ctr">
              <a:buNone/>
            </a:pPr>
            <a:r>
              <a:rPr lang="es-CO" sz="5400" dirty="0" smtClean="0">
                <a:solidFill>
                  <a:schemeClr val="tx2"/>
                </a:solidFill>
              </a:rPr>
              <a:t>POSIBILTA</a:t>
            </a:r>
            <a:endParaRPr lang="es-CO" sz="54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s-CO" dirty="0"/>
          </a:p>
          <a:p>
            <a:pPr algn="just"/>
            <a:r>
              <a:rPr lang="es-CO" dirty="0" smtClean="0"/>
              <a:t>Intercambio  de</a:t>
            </a:r>
            <a:r>
              <a:rPr lang="es-CO" dirty="0" smtClean="0"/>
              <a:t> </a:t>
            </a:r>
            <a:r>
              <a:rPr lang="es-CO" dirty="0"/>
              <a:t>experiencia de los </a:t>
            </a:r>
            <a:r>
              <a:rPr lang="es-CO" dirty="0" smtClean="0"/>
              <a:t>participantes.</a:t>
            </a:r>
          </a:p>
          <a:p>
            <a:pPr algn="just"/>
            <a:r>
              <a:rPr lang="es-CO" dirty="0" smtClean="0"/>
              <a:t>Integrar  la </a:t>
            </a:r>
            <a:r>
              <a:rPr lang="es-CO" dirty="0"/>
              <a:t>educación y la vida</a:t>
            </a:r>
            <a:r>
              <a:rPr lang="es-CO" dirty="0" smtClean="0"/>
              <a:t>, en </a:t>
            </a:r>
            <a:r>
              <a:rPr lang="es-CO" dirty="0"/>
              <a:t>los procesos intelectuales </a:t>
            </a:r>
            <a:r>
              <a:rPr lang="es-CO" dirty="0" smtClean="0"/>
              <a:t> y  afectivos</a:t>
            </a:r>
            <a:r>
              <a:rPr lang="es-CO" dirty="0" smtClean="0"/>
              <a:t>.</a:t>
            </a:r>
          </a:p>
          <a:p>
            <a:pPr algn="just"/>
            <a:r>
              <a:rPr lang="es-CO" dirty="0" smtClean="0"/>
              <a:t>Centrar </a:t>
            </a:r>
            <a:r>
              <a:rPr lang="es-CO" dirty="0"/>
              <a:t>los problemas e intereses comunes del grupo.</a:t>
            </a:r>
          </a:p>
          <a:p>
            <a:pPr algn="just"/>
            <a:r>
              <a:rPr lang="es-CO" dirty="0" smtClean="0"/>
              <a:t>La participación </a:t>
            </a:r>
            <a:r>
              <a:rPr lang="es-CO" dirty="0"/>
              <a:t>activa de los integrantes.</a:t>
            </a:r>
          </a:p>
          <a:p>
            <a:pPr algn="just"/>
            <a:r>
              <a:rPr lang="es-CO" dirty="0" smtClean="0"/>
              <a:t>Utilizar </a:t>
            </a:r>
            <a:r>
              <a:rPr lang="es-CO" dirty="0"/>
              <a:t>diversas técnicas, especialmente la discusión en grupo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3088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CO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s-CO" sz="5400" dirty="0" smtClean="0">
                <a:solidFill>
                  <a:schemeClr val="tx2"/>
                </a:solidFill>
              </a:rPr>
              <a:t>CONTIENE</a:t>
            </a:r>
          </a:p>
          <a:p>
            <a:pPr marL="0" indent="0" algn="ctr">
              <a:buNone/>
            </a:pPr>
            <a:endParaRPr lang="es-CO" dirty="0">
              <a:solidFill>
                <a:schemeClr val="tx2"/>
              </a:solidFill>
            </a:endParaRPr>
          </a:p>
          <a:p>
            <a:pPr algn="just"/>
            <a:r>
              <a:rPr lang="es-CO" dirty="0" smtClean="0"/>
              <a:t>Datos </a:t>
            </a:r>
            <a:r>
              <a:rPr lang="es-CO" dirty="0"/>
              <a:t>generales (grupo, fecha, tema, lugar, responsable, horario, metodología…)</a:t>
            </a:r>
          </a:p>
          <a:p>
            <a:pPr algn="just"/>
            <a:r>
              <a:rPr lang="es-CO" dirty="0"/>
              <a:t>Objetivos  </a:t>
            </a:r>
          </a:p>
          <a:p>
            <a:pPr algn="just"/>
            <a:r>
              <a:rPr lang="es-CO" dirty="0"/>
              <a:t>Encuadre: delimitación clara y definida de las principales características tanto de forma como de fondo, son las reglas de juego.</a:t>
            </a:r>
          </a:p>
          <a:p>
            <a:pPr algn="just"/>
            <a:r>
              <a:rPr lang="es-CO" dirty="0"/>
              <a:t>Motivación (oración, </a:t>
            </a:r>
            <a:r>
              <a:rPr lang="es-CO" dirty="0" smtClean="0"/>
              <a:t>reflexión)</a:t>
            </a:r>
          </a:p>
          <a:p>
            <a:pPr algn="just"/>
            <a:r>
              <a:rPr lang="es-CO" dirty="0" smtClean="0"/>
              <a:t>Actividades (describir lo que se va hacer durante el encuentro, sensibilización, la construcción colectiva)</a:t>
            </a:r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918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Plenaria </a:t>
            </a:r>
            <a:endParaRPr lang="es-CO" dirty="0"/>
          </a:p>
          <a:p>
            <a:r>
              <a:rPr lang="es-CO" dirty="0"/>
              <a:t>Devolución de la temática  por parte del facilitador </a:t>
            </a:r>
          </a:p>
          <a:p>
            <a:r>
              <a:rPr lang="es-CO" dirty="0"/>
              <a:t>Conclusiones </a:t>
            </a:r>
          </a:p>
          <a:p>
            <a:r>
              <a:rPr lang="es-CO" dirty="0"/>
              <a:t>Evaluación </a:t>
            </a:r>
            <a:r>
              <a:rPr lang="es-CO" dirty="0" smtClean="0"/>
              <a:t>(cualitativa o cuantitativa)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b="1" dirty="0" smtClean="0"/>
              <a:t>Para tener en cuenta </a:t>
            </a:r>
          </a:p>
          <a:p>
            <a:pPr marL="0" indent="0">
              <a:buNone/>
            </a:pPr>
            <a:r>
              <a:rPr lang="es-CO" dirty="0" smtClean="0"/>
              <a:t>No debe de superar más de una hora </a:t>
            </a:r>
          </a:p>
          <a:p>
            <a:pPr marL="0" indent="0">
              <a:buNone/>
            </a:pPr>
            <a:r>
              <a:rPr lang="es-CO" dirty="0" smtClean="0"/>
              <a:t>Grupos entre 20 ó 30 personas 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7762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871"/>
            <a:ext cx="8229600" cy="2016225"/>
          </a:xfrm>
        </p:spPr>
        <p:txBody>
          <a:bodyPr>
            <a:normAutofit fontScale="62500" lnSpcReduction="20000"/>
          </a:bodyPr>
          <a:lstStyle/>
          <a:p>
            <a:pPr marL="457200" lvl="1" indent="0" algn="ctr">
              <a:buNone/>
            </a:pPr>
            <a:endParaRPr lang="es-MX" dirty="0" smtClean="0"/>
          </a:p>
          <a:p>
            <a:pPr marL="457200" lvl="1" indent="0" algn="ctr">
              <a:buNone/>
            </a:pPr>
            <a:endParaRPr lang="es-MX" dirty="0" smtClean="0"/>
          </a:p>
          <a:p>
            <a:pPr marL="457200" lvl="1" indent="0" algn="ctr">
              <a:buNone/>
            </a:pPr>
            <a:endParaRPr lang="es-MX" dirty="0"/>
          </a:p>
          <a:p>
            <a:pPr marL="457200" lvl="1" indent="0" algn="ctr">
              <a:buNone/>
            </a:pPr>
            <a:r>
              <a:rPr lang="es-MX" sz="12600" dirty="0" smtClean="0">
                <a:latin typeface="Arial Black" pitchFamily="34" charset="0"/>
              </a:rPr>
              <a:t>GRACIAS </a:t>
            </a:r>
            <a:endParaRPr lang="es-MX" sz="12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 smtClean="0"/>
              <a:t>AGENDA </a:t>
            </a:r>
            <a:endParaRPr lang="es-MX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85808"/>
          </a:xfrm>
        </p:spPr>
        <p:txBody>
          <a:bodyPr/>
          <a:lstStyle/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 smtClean="0"/>
              <a:t>8:30 a.m. Saludo,  reflexión y acuerdos  </a:t>
            </a:r>
          </a:p>
          <a:p>
            <a:pPr algn="just"/>
            <a:r>
              <a:rPr lang="es-MX" dirty="0" smtClean="0"/>
              <a:t>9:00 a.m. 11:00 a.m.  Taller Sensibilización al maltrato psicológico</a:t>
            </a:r>
          </a:p>
          <a:p>
            <a:pPr algn="just"/>
            <a:r>
              <a:rPr lang="es-MX" dirty="0" smtClean="0"/>
              <a:t>11:00 a.m. 12:00 p.m. Taller aplicativo para orientar a padres, madres de familia en las Escuelas Normales. </a:t>
            </a:r>
          </a:p>
          <a:p>
            <a:pPr algn="just"/>
            <a:r>
              <a:rPr lang="es-MX" dirty="0" smtClean="0"/>
              <a:t>12:00 p.m. 1:00 p.m. Socialización</a:t>
            </a:r>
            <a:r>
              <a:rPr lang="es-MX" dirty="0"/>
              <a:t> </a:t>
            </a:r>
            <a:r>
              <a:rPr lang="es-MX" dirty="0" smtClean="0"/>
              <a:t> evaluación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250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 smtClean="0"/>
              <a:t>ENCUADRE </a:t>
            </a:r>
            <a:endParaRPr lang="es-MX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Escucha activa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Hablar en primera persona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Bajar el volumen a la mente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Atención </a:t>
            </a:r>
          </a:p>
          <a:p>
            <a:pPr lvl="0" algn="just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Concentración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Solicitar la palabra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Escribir lo que se dice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Parafrasear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Postura corporal adecuada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Preguntas aclaratorias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Cuidado del espacio físico </a:t>
            </a:r>
          </a:p>
          <a:p>
            <a:pPr lvl="0">
              <a:buClr>
                <a:srgbClr val="0BD0D9"/>
              </a:buClr>
            </a:pPr>
            <a:r>
              <a:rPr lang="es-MX" sz="2000" dirty="0">
                <a:solidFill>
                  <a:prstClr val="black"/>
                </a:solidFill>
              </a:rPr>
              <a:t>Crear relaciones de empatía </a:t>
            </a:r>
          </a:p>
        </p:txBody>
      </p:sp>
    </p:spTree>
    <p:extLst>
      <p:ext uri="{BB962C8B-B14F-4D97-AF65-F5344CB8AC3E}">
        <p14:creationId xmlns:p14="http://schemas.microsoft.com/office/powerpoint/2010/main" val="33366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Objetivos 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Reconocer  elementos </a:t>
            </a:r>
            <a:r>
              <a:rPr lang="es-MX" dirty="0" smtClean="0"/>
              <a:t>teóricos prácticos </a:t>
            </a:r>
            <a:r>
              <a:rPr lang="es-MX" dirty="0" smtClean="0"/>
              <a:t>frente a los procesos formativos a nivel familiar.</a:t>
            </a:r>
          </a:p>
          <a:p>
            <a:pPr marL="0" indent="0" algn="just">
              <a:buNone/>
            </a:pPr>
            <a:r>
              <a:rPr lang="es-MX" dirty="0" smtClean="0"/>
              <a:t> </a:t>
            </a:r>
          </a:p>
          <a:p>
            <a:pPr algn="just"/>
            <a:r>
              <a:rPr lang="es-MX" dirty="0" smtClean="0"/>
              <a:t>Construir herramientas metodológicas para la aplicación en los procesos de formación familiar. </a:t>
            </a:r>
          </a:p>
          <a:p>
            <a:pPr marL="0" indent="0">
              <a:buNone/>
            </a:pPr>
            <a:r>
              <a:rPr lang="es-MX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29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5400" dirty="0" smtClean="0"/>
              <a:t>INTERROGANTES </a:t>
            </a:r>
            <a:endParaRPr lang="es-CO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 smtClean="0"/>
          </a:p>
          <a:p>
            <a:pPr algn="just"/>
            <a:r>
              <a:rPr lang="es-CO" dirty="0" smtClean="0"/>
              <a:t>¿Cuál es el rol del maestro, los estudiantes, los padres de familia frente al acompañamiento de los hijos en la escuela?</a:t>
            </a:r>
          </a:p>
          <a:p>
            <a:pPr algn="just"/>
            <a:r>
              <a:rPr lang="es-CO" dirty="0" smtClean="0"/>
              <a:t>¿Qué secuelas deja el maltrato psicológico en el comportamiento escolar de los niños?</a:t>
            </a:r>
          </a:p>
          <a:p>
            <a:pPr algn="just"/>
            <a:r>
              <a:rPr lang="es-CO" dirty="0" smtClean="0"/>
              <a:t>Si tuvieras la oportunidad de escribir una carta a uno de los personajes del cuento a quién se la envías  y  qué le dirías.</a:t>
            </a:r>
          </a:p>
        </p:txBody>
      </p:sp>
    </p:spTree>
    <p:extLst>
      <p:ext uri="{BB962C8B-B14F-4D97-AF65-F5344CB8AC3E}">
        <p14:creationId xmlns:p14="http://schemas.microsoft.com/office/powerpoint/2010/main" val="266895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	</a:t>
            </a:r>
            <a:r>
              <a:rPr lang="es-MX" sz="6000" dirty="0" smtClean="0"/>
              <a:t>PREVENCION DEL MALTRATO PSICOLOGICO </a:t>
            </a:r>
            <a:endParaRPr lang="es-MX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sz="4000" dirty="0" smtClean="0"/>
              <a:t>El maltrato psicológico son  todas esas palabras, gestos, actos u omisiones, intencionales, o no que afectan la salud mental</a:t>
            </a:r>
            <a:r>
              <a:rPr lang="es-MX" dirty="0" smtClean="0"/>
              <a:t>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130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5400" b="1" dirty="0" smtClean="0">
                <a:solidFill>
                  <a:schemeClr val="tx2"/>
                </a:solidFill>
              </a:rPr>
              <a:t>Formas más frecuentes de maltrato psicológico: 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Chantaje afectivo</a:t>
            </a:r>
          </a:p>
          <a:p>
            <a:pPr algn="just"/>
            <a:r>
              <a:rPr lang="es-MX" dirty="0" smtClean="0"/>
              <a:t>Humillaciones, insultos </a:t>
            </a:r>
          </a:p>
          <a:p>
            <a:pPr algn="just"/>
            <a:r>
              <a:rPr lang="es-MX" dirty="0" smtClean="0"/>
              <a:t>Apodos despectivos</a:t>
            </a:r>
          </a:p>
          <a:p>
            <a:pPr algn="just"/>
            <a:r>
              <a:rPr lang="es-MX" dirty="0" smtClean="0"/>
              <a:t>Comparaciones  </a:t>
            </a:r>
          </a:p>
          <a:p>
            <a:pPr algn="just"/>
            <a:r>
              <a:rPr lang="es-MX" dirty="0" smtClean="0"/>
              <a:t> subvaloración del otro </a:t>
            </a:r>
          </a:p>
          <a:p>
            <a:pPr algn="just"/>
            <a:r>
              <a:rPr lang="es-MX" dirty="0" smtClean="0"/>
              <a:t>Exigencia por encima de las capacidades </a:t>
            </a:r>
          </a:p>
          <a:p>
            <a:pPr algn="just"/>
            <a:r>
              <a:rPr lang="es-MX" dirty="0" smtClean="0"/>
              <a:t>No tenerlos en cuenta en decisiones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31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algn="just"/>
            <a:endParaRPr lang="es-MX" sz="3600" dirty="0" smtClean="0"/>
          </a:p>
          <a:p>
            <a:pPr algn="just"/>
            <a:endParaRPr lang="es-MX" sz="3600" dirty="0" smtClean="0"/>
          </a:p>
          <a:p>
            <a:pPr algn="just"/>
            <a:r>
              <a:rPr lang="es-MX" sz="3600" dirty="0" smtClean="0"/>
              <a:t>La falta de afecto y expresiones afectivas</a:t>
            </a:r>
          </a:p>
          <a:p>
            <a:pPr algn="just"/>
            <a:r>
              <a:rPr lang="es-MX" sz="3600" dirty="0" smtClean="0"/>
              <a:t>Falta de diálogo y escucha a los niños y niñas </a:t>
            </a:r>
          </a:p>
          <a:p>
            <a:pPr algn="just"/>
            <a:r>
              <a:rPr lang="es-MX" sz="3600" dirty="0" smtClean="0"/>
              <a:t> Falta de acompañamiento al niño o niña en sus momentos más importantes </a:t>
            </a:r>
          </a:p>
          <a:p>
            <a:pPr algn="just"/>
            <a:r>
              <a:rPr lang="es-MX" sz="3600" dirty="0" smtClean="0"/>
              <a:t>Abandono 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932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pPr algn="ctr"/>
            <a:r>
              <a:rPr lang="es-MX" dirty="0" smtClean="0"/>
              <a:t>ANTECEDENTES DE RIESGO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Antecedentes de maltrato en los padres, madres y cuidadores </a:t>
            </a:r>
          </a:p>
          <a:p>
            <a:pPr algn="just"/>
            <a:r>
              <a:rPr lang="es-MX" dirty="0" smtClean="0"/>
              <a:t>Conflictos de pareja no resueltos </a:t>
            </a:r>
          </a:p>
          <a:p>
            <a:pPr algn="just"/>
            <a:r>
              <a:rPr lang="es-MX" dirty="0" smtClean="0"/>
              <a:t>Trastorno mentales de los madres y padres </a:t>
            </a:r>
          </a:p>
          <a:p>
            <a:pPr algn="just"/>
            <a:r>
              <a:rPr lang="es-MX" dirty="0" smtClean="0"/>
              <a:t>Inestabilidad afectiva de los </a:t>
            </a:r>
            <a:r>
              <a:rPr lang="es-MX" dirty="0" smtClean="0"/>
              <a:t>padres,  </a:t>
            </a:r>
            <a:r>
              <a:rPr lang="es-MX" dirty="0" smtClean="0"/>
              <a:t>madres o cuidadores </a:t>
            </a:r>
          </a:p>
          <a:p>
            <a:pPr algn="just"/>
            <a:r>
              <a:rPr lang="es-MX" dirty="0" smtClean="0"/>
              <a:t>Desempleo,  </a:t>
            </a:r>
            <a:r>
              <a:rPr lang="es-MX" dirty="0" smtClean="0"/>
              <a:t>stress laboral </a:t>
            </a:r>
          </a:p>
          <a:p>
            <a:pPr algn="just"/>
            <a:r>
              <a:rPr lang="es-MX" dirty="0" smtClean="0"/>
              <a:t>Legislación de protección a los niños y niñas insuficiente o no aplicada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6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418</TotalTime>
  <Words>772</Words>
  <Application>Microsoft Office PowerPoint</Application>
  <PresentationFormat>Presentación en pantalla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Flujo</vt:lpstr>
      <vt:lpstr>Presentación de PowerPoint</vt:lpstr>
      <vt:lpstr>AGENDA </vt:lpstr>
      <vt:lpstr>ENCUADRE </vt:lpstr>
      <vt:lpstr>Presentación de PowerPoint</vt:lpstr>
      <vt:lpstr>INTERROGANTES </vt:lpstr>
      <vt:lpstr> PREVENCION DEL MALTRATO PSICOLOGICO </vt:lpstr>
      <vt:lpstr>Presentación de PowerPoint</vt:lpstr>
      <vt:lpstr>Presentación de PowerPoint</vt:lpstr>
      <vt:lpstr>ANTECEDENTES DE RIESGO </vt:lpstr>
      <vt:lpstr>         EFECTOS DEL MALTRATO EMOCIONAL </vt:lpstr>
      <vt:lpstr>Presentación de PowerPoint</vt:lpstr>
      <vt:lpstr>PROMOCIÓN DEL BUEN TRATO </vt:lpstr>
      <vt:lpstr>Presentación de PowerPoint</vt:lpstr>
      <vt:lpstr>NORMATIVIDAD </vt:lpstr>
      <vt:lpstr>  ELEMENTOS PARA LA CONSTRUCCION DE UN TALLER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EDUCATIVA ESCUELA NORMAL SUPERIOR SEÑOR DE LOS MILAGROS</dc:title>
  <dc:creator>Luffi</dc:creator>
  <cp:lastModifiedBy>Luffi</cp:lastModifiedBy>
  <cp:revision>33</cp:revision>
  <dcterms:created xsi:type="dcterms:W3CDTF">2013-04-12T13:35:38Z</dcterms:created>
  <dcterms:modified xsi:type="dcterms:W3CDTF">2013-04-15T17:44:57Z</dcterms:modified>
</cp:coreProperties>
</file>